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5809" y="1352550"/>
            <a:ext cx="7612380" cy="2472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E4FFF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E4FFF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E4FFF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3139439"/>
            <a:ext cx="3173729" cy="2355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14600" y="533400"/>
            <a:ext cx="3962400" cy="2438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24400" y="3341370"/>
            <a:ext cx="3416300" cy="20980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8905" y="717550"/>
            <a:ext cx="634618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E4FFF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8910" y="1746310"/>
            <a:ext cx="5657850" cy="4763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228601"/>
            <a:ext cx="8610600" cy="5491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dirty="0">
                <a:solidFill>
                  <a:srgbClr val="FF0000"/>
                </a:solidFill>
              </a:rPr>
              <a:t>SKEWWNESS and KURTOSIS</a:t>
            </a: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Presented by</a:t>
            </a: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D. V. </a:t>
            </a:r>
            <a:r>
              <a:rPr lang="en-US" sz="3200" dirty="0" err="1">
                <a:solidFill>
                  <a:srgbClr val="FF0000"/>
                </a:solidFill>
              </a:rPr>
              <a:t>Patil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Assistant Professor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Dept. Animal Genetics and Breeding,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Nagpur Veterinary College, Nagpur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2620" y="336550"/>
            <a:ext cx="53206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7005" algn="l"/>
              </a:tabLst>
            </a:pPr>
            <a:r>
              <a:rPr spc="-5" dirty="0"/>
              <a:t>DEFINING	</a:t>
            </a:r>
            <a:r>
              <a:rPr dirty="0"/>
              <a:t>KURTOSIS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3619" y="1256029"/>
            <a:ext cx="7023100" cy="1715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476250" marR="5080" indent="-463550">
              <a:lnSpc>
                <a:spcPct val="98700"/>
              </a:lnSpc>
              <a:spcBef>
                <a:spcPts val="140"/>
              </a:spcBef>
            </a:pP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KURTOSIS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320" dirty="0">
                <a:solidFill>
                  <a:srgbClr val="FFFFFF"/>
                </a:solidFill>
                <a:latin typeface="Arial"/>
                <a:cs typeface="Arial"/>
              </a:rPr>
              <a:t>a a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measure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"peakedness"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probability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3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real-valued 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random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variable.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standardized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fourth</a:t>
            </a:r>
            <a:endParaRPr sz="2800">
              <a:latin typeface="Arial"/>
              <a:cs typeface="Arial"/>
            </a:endParaRPr>
          </a:p>
          <a:p>
            <a:pPr marL="1272540">
              <a:lnSpc>
                <a:spcPts val="3320"/>
              </a:lnSpc>
            </a:pP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central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moment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3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distribution.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269" y="5233670"/>
            <a:ext cx="149225" cy="56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30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269" y="5910579"/>
            <a:ext cx="1492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6169" y="5154929"/>
            <a:ext cx="6463030" cy="1042669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Kurtosis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he normal distribution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sz="20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11200"/>
              </a:lnSpc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Positive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excess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kurtosis indicate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flatness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(Long,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Fat Tails)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Negative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excess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kurtosis indicates</a:t>
            </a:r>
            <a:r>
              <a:rPr sz="200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peakedness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9800" y="2895600"/>
            <a:ext cx="45720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3729" y="717550"/>
            <a:ext cx="26231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KU</a:t>
            </a:r>
            <a:r>
              <a:rPr spc="20" dirty="0"/>
              <a:t>R</a:t>
            </a:r>
            <a:r>
              <a:rPr spc="-10" dirty="0"/>
              <a:t>TOS</a:t>
            </a:r>
            <a:r>
              <a:rPr spc="10" dirty="0"/>
              <a:t>I</a:t>
            </a:r>
            <a:r>
              <a:rPr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571500" y="2133600"/>
            <a:ext cx="8001000" cy="373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29990" algn="l"/>
              </a:tabLst>
            </a:pPr>
            <a:r>
              <a:rPr spc="-10" dirty="0"/>
              <a:t>CALC</a:t>
            </a:r>
            <a:r>
              <a:rPr spc="15" dirty="0"/>
              <a:t>U</a:t>
            </a:r>
            <a:r>
              <a:rPr spc="-5" dirty="0"/>
              <a:t>LATIN</a:t>
            </a:r>
            <a:r>
              <a:rPr dirty="0"/>
              <a:t>G	</a:t>
            </a:r>
            <a:r>
              <a:rPr spc="-5" dirty="0"/>
              <a:t>K</a:t>
            </a:r>
            <a:r>
              <a:rPr spc="65" dirty="0"/>
              <a:t>U</a:t>
            </a:r>
            <a:r>
              <a:rPr spc="-10" dirty="0"/>
              <a:t>RT</a:t>
            </a:r>
            <a:r>
              <a:rPr spc="5" dirty="0"/>
              <a:t>O</a:t>
            </a:r>
            <a:r>
              <a:rPr spc="-5" dirty="0"/>
              <a:t>SIS</a:t>
            </a:r>
          </a:p>
        </p:txBody>
      </p:sp>
      <p:sp>
        <p:nvSpPr>
          <p:cNvPr id="3" name="object 3"/>
          <p:cNvSpPr/>
          <p:nvPr/>
        </p:nvSpPr>
        <p:spPr>
          <a:xfrm>
            <a:off x="762000" y="2066289"/>
            <a:ext cx="7620000" cy="394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9500" y="717550"/>
            <a:ext cx="44443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Example:</a:t>
            </a:r>
            <a:r>
              <a:rPr spc="-65" dirty="0"/>
              <a:t> </a:t>
            </a:r>
            <a:r>
              <a:rPr dirty="0"/>
              <a:t>Kurtosis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752600"/>
            <a:ext cx="3962400" cy="434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800" y="1828800"/>
            <a:ext cx="3771900" cy="419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8040" y="717550"/>
            <a:ext cx="24072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910080"/>
            <a:ext cx="6356350" cy="239522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930"/>
              </a:spcBef>
              <a:buClr>
                <a:srgbClr val="00CCFF"/>
              </a:buClr>
              <a:buSzPct val="64062"/>
              <a:buFont typeface="Wingdings"/>
              <a:buChar char=""/>
              <a:tabLst>
                <a:tab pos="380365" algn="l"/>
                <a:tab pos="381000" algn="l"/>
              </a:tabLst>
            </a:pPr>
            <a:r>
              <a:rPr sz="3200" spc="-5" dirty="0">
                <a:latin typeface="Tahoma"/>
                <a:cs typeface="Tahoma"/>
              </a:rPr>
              <a:t>INTL </a:t>
            </a:r>
            <a:r>
              <a:rPr sz="3200" spc="-10" dirty="0">
                <a:latin typeface="Tahoma"/>
                <a:cs typeface="Tahoma"/>
              </a:rPr>
              <a:t>CFA </a:t>
            </a:r>
            <a:r>
              <a:rPr sz="3200" spc="-5" dirty="0">
                <a:latin typeface="Tahoma"/>
                <a:cs typeface="Tahoma"/>
              </a:rPr>
              <a:t>DERIVATIVE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MODULE</a:t>
            </a:r>
            <a:endParaRPr sz="3200">
              <a:latin typeface="Tahoma"/>
              <a:cs typeface="Tahoma"/>
            </a:endParaRPr>
          </a:p>
          <a:p>
            <a:pPr marL="381000" indent="-342900">
              <a:lnSpc>
                <a:spcPct val="100000"/>
              </a:lnSpc>
              <a:spcBef>
                <a:spcPts val="830"/>
              </a:spcBef>
              <a:buClr>
                <a:srgbClr val="00CCFF"/>
              </a:buClr>
              <a:buSzPct val="64062"/>
              <a:buFont typeface="Wingdings"/>
              <a:buChar char=""/>
              <a:tabLst>
                <a:tab pos="380365" algn="l"/>
                <a:tab pos="381000" algn="l"/>
              </a:tabLst>
            </a:pPr>
            <a:r>
              <a:rPr sz="3200" spc="-5" dirty="0">
                <a:latin typeface="Tahoma"/>
                <a:cs typeface="Tahoma"/>
              </a:rPr>
              <a:t>CA MAFA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MODULE</a:t>
            </a:r>
            <a:endParaRPr sz="3200">
              <a:latin typeface="Tahoma"/>
              <a:cs typeface="Tahoma"/>
            </a:endParaRPr>
          </a:p>
          <a:p>
            <a:pPr marL="381000" indent="-342900">
              <a:lnSpc>
                <a:spcPct val="100000"/>
              </a:lnSpc>
              <a:spcBef>
                <a:spcPts val="820"/>
              </a:spcBef>
              <a:buClr>
                <a:srgbClr val="00CCFF"/>
              </a:buClr>
              <a:buSzPct val="64062"/>
              <a:buFont typeface="Wingdings"/>
              <a:buChar char=""/>
              <a:tabLst>
                <a:tab pos="380365" algn="l"/>
                <a:tab pos="381000" algn="l"/>
              </a:tabLst>
            </a:pPr>
            <a:r>
              <a:rPr sz="3200" dirty="0">
                <a:latin typeface="Tahoma"/>
                <a:cs typeface="Tahoma"/>
              </a:rPr>
              <a:t>WIKIPEDIA</a:t>
            </a:r>
            <a:endParaRPr sz="3200">
              <a:latin typeface="Tahoma"/>
              <a:cs typeface="Tahoma"/>
            </a:endParaRPr>
          </a:p>
          <a:p>
            <a:pPr marL="381000" indent="-342900">
              <a:lnSpc>
                <a:spcPct val="100000"/>
              </a:lnSpc>
              <a:spcBef>
                <a:spcPts val="820"/>
              </a:spcBef>
              <a:buClr>
                <a:srgbClr val="00CCFF"/>
              </a:buClr>
              <a:buSzPct val="64062"/>
              <a:buFont typeface="Wingdings"/>
              <a:buChar char=""/>
              <a:tabLst>
                <a:tab pos="380365" algn="l"/>
                <a:tab pos="381000" algn="l"/>
              </a:tabLst>
            </a:pPr>
            <a:r>
              <a:rPr sz="3200" spc="-5" dirty="0">
                <a:latin typeface="Tahoma"/>
                <a:cs typeface="Tahoma"/>
              </a:rPr>
              <a:t>CASE </a:t>
            </a:r>
            <a:r>
              <a:rPr sz="3200" dirty="0">
                <a:latin typeface="Tahoma"/>
                <a:cs typeface="Tahoma"/>
              </a:rPr>
              <a:t>STUDY </a:t>
            </a:r>
            <a:r>
              <a:rPr sz="3200" spc="-5" dirty="0">
                <a:latin typeface="Tahoma"/>
                <a:cs typeface="Tahoma"/>
              </a:rPr>
              <a:t>ON</a:t>
            </a:r>
            <a:r>
              <a:rPr sz="3200" spc="-6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MEASUREMENT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1129" y="2240279"/>
            <a:ext cx="37611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5955" algn="l"/>
              </a:tabLst>
            </a:pPr>
            <a:r>
              <a:rPr spc="-5" dirty="0">
                <a:solidFill>
                  <a:srgbClr val="000000"/>
                </a:solidFill>
              </a:rPr>
              <a:t>THANK	</a:t>
            </a:r>
            <a:r>
              <a:rPr spc="5" dirty="0">
                <a:solidFill>
                  <a:srgbClr val="000000"/>
                </a:solidFill>
              </a:rPr>
              <a:t>YOU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!!!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73910" y="3816857"/>
            <a:ext cx="4996180" cy="13563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5"/>
              </a:spcBef>
            </a:pPr>
            <a:r>
              <a:rPr sz="3200" spc="5" dirty="0">
                <a:latin typeface="Tahoma"/>
                <a:cs typeface="Tahoma"/>
              </a:rPr>
              <a:t>To</a:t>
            </a:r>
            <a:endParaRPr sz="3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19"/>
              </a:spcBef>
            </a:pPr>
            <a:r>
              <a:rPr sz="4000" spc="-5" dirty="0">
                <a:latin typeface="Tahoma"/>
                <a:cs typeface="Tahoma"/>
              </a:rPr>
              <a:t>Prof. Mahendra</a:t>
            </a:r>
            <a:r>
              <a:rPr sz="4000" spc="-50" dirty="0">
                <a:latin typeface="Tahoma"/>
                <a:cs typeface="Tahoma"/>
              </a:rPr>
              <a:t> </a:t>
            </a:r>
            <a:r>
              <a:rPr sz="4000" spc="-10" dirty="0">
                <a:latin typeface="Tahoma"/>
                <a:cs typeface="Tahoma"/>
              </a:rPr>
              <a:t>Mehta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3335" marR="5080" algn="ctr">
              <a:lnSpc>
                <a:spcPct val="100499"/>
              </a:lnSpc>
              <a:spcBef>
                <a:spcPts val="75"/>
              </a:spcBef>
            </a:pPr>
            <a:r>
              <a:rPr spc="-5" dirty="0"/>
              <a:t>“Mathematics is the only science  where </a:t>
            </a:r>
            <a:r>
              <a:rPr dirty="0"/>
              <a:t>one </a:t>
            </a:r>
            <a:r>
              <a:rPr spc="-10" dirty="0"/>
              <a:t>never </a:t>
            </a:r>
            <a:r>
              <a:rPr spc="-5" dirty="0"/>
              <a:t>knows what</a:t>
            </a:r>
            <a:r>
              <a:rPr spc="-55" dirty="0"/>
              <a:t> </a:t>
            </a:r>
            <a:r>
              <a:rPr spc="-5" dirty="0"/>
              <a:t>one  is talking about </a:t>
            </a:r>
            <a:r>
              <a:rPr dirty="0"/>
              <a:t>nor </a:t>
            </a:r>
            <a:r>
              <a:rPr spc="-10" dirty="0"/>
              <a:t>whether </a:t>
            </a:r>
            <a:r>
              <a:rPr spc="-5" dirty="0"/>
              <a:t>what  is said </a:t>
            </a:r>
            <a:r>
              <a:rPr dirty="0"/>
              <a:t>is </a:t>
            </a:r>
            <a:r>
              <a:rPr spc="-5" dirty="0"/>
              <a:t>true” </a:t>
            </a:r>
            <a:r>
              <a:rPr dirty="0"/>
              <a:t>- </a:t>
            </a:r>
            <a:r>
              <a:rPr spc="-5" dirty="0"/>
              <a:t>Bertrand</a:t>
            </a:r>
            <a:r>
              <a:rPr spc="-45" dirty="0"/>
              <a:t> </a:t>
            </a:r>
            <a:r>
              <a:rPr spc="-5" dirty="0"/>
              <a:t>Russell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70429" y="4525009"/>
            <a:ext cx="4805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latin typeface="Tahoma"/>
                <a:cs typeface="Tahoma"/>
              </a:rPr>
              <a:t>LET US </a:t>
            </a:r>
            <a:r>
              <a:rPr sz="3600" spc="-35" dirty="0">
                <a:latin typeface="Tahoma"/>
                <a:cs typeface="Tahoma"/>
              </a:rPr>
              <a:t>GIVE </a:t>
            </a:r>
            <a:r>
              <a:rPr sz="3600" spc="-5" dirty="0">
                <a:latin typeface="Tahoma"/>
                <a:cs typeface="Tahoma"/>
              </a:rPr>
              <a:t>A </a:t>
            </a:r>
            <a:r>
              <a:rPr sz="3600" spc="-35" dirty="0">
                <a:latin typeface="Tahoma"/>
                <a:cs typeface="Tahoma"/>
              </a:rPr>
              <a:t>TRY</a:t>
            </a:r>
            <a:r>
              <a:rPr sz="3600" spc="-275" dirty="0">
                <a:latin typeface="Tahoma"/>
                <a:cs typeface="Tahoma"/>
              </a:rPr>
              <a:t> </a:t>
            </a:r>
            <a:r>
              <a:rPr sz="3600" spc="-20" dirty="0">
                <a:latin typeface="Tahoma"/>
                <a:cs typeface="Tahoma"/>
              </a:rPr>
              <a:t>!!!!!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7010" y="1809750"/>
            <a:ext cx="3850004" cy="27774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134745" marR="124460" indent="-1122680">
              <a:lnSpc>
                <a:spcPct val="100600"/>
              </a:lnSpc>
              <a:spcBef>
                <a:spcPts val="55"/>
              </a:spcBef>
            </a:pPr>
            <a:r>
              <a:rPr sz="6000" spc="-75" dirty="0">
                <a:solidFill>
                  <a:srgbClr val="000000"/>
                </a:solidFill>
              </a:rPr>
              <a:t>S</a:t>
            </a:r>
            <a:r>
              <a:rPr sz="6000" spc="-10" dirty="0">
                <a:solidFill>
                  <a:srgbClr val="000000"/>
                </a:solidFill>
              </a:rPr>
              <a:t>KEW</a:t>
            </a:r>
            <a:r>
              <a:rPr sz="6000" spc="-305" dirty="0">
                <a:solidFill>
                  <a:srgbClr val="000000"/>
                </a:solidFill>
              </a:rPr>
              <a:t>N</a:t>
            </a:r>
            <a:r>
              <a:rPr sz="6000" spc="-5" dirty="0">
                <a:solidFill>
                  <a:srgbClr val="000000"/>
                </a:solidFill>
              </a:rPr>
              <a:t>E</a:t>
            </a:r>
            <a:r>
              <a:rPr sz="6000" spc="-140" dirty="0">
                <a:solidFill>
                  <a:srgbClr val="000000"/>
                </a:solidFill>
              </a:rPr>
              <a:t>S</a:t>
            </a:r>
            <a:r>
              <a:rPr sz="6000" dirty="0">
                <a:solidFill>
                  <a:srgbClr val="000000"/>
                </a:solidFill>
              </a:rPr>
              <a:t>S  </a:t>
            </a:r>
            <a:r>
              <a:rPr sz="6000" spc="-5" dirty="0">
                <a:solidFill>
                  <a:srgbClr val="000000"/>
                </a:solidFill>
              </a:rPr>
              <a:t>AND</a:t>
            </a:r>
            <a:endParaRPr sz="6000"/>
          </a:p>
          <a:p>
            <a:pPr marL="364490">
              <a:lnSpc>
                <a:spcPct val="100000"/>
              </a:lnSpc>
              <a:spcBef>
                <a:spcPts val="30"/>
              </a:spcBef>
            </a:pPr>
            <a:r>
              <a:rPr sz="6000" spc="-70" dirty="0">
                <a:solidFill>
                  <a:srgbClr val="000000"/>
                </a:solidFill>
              </a:rPr>
              <a:t>KURTOSIS</a:t>
            </a:r>
            <a:endParaRPr sz="6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420" y="309879"/>
            <a:ext cx="44538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>
                <a:latin typeface="Arial"/>
                <a:cs typeface="Arial"/>
              </a:rPr>
              <a:t>Defining</a:t>
            </a:r>
            <a:r>
              <a:rPr spc="-150" dirty="0">
                <a:latin typeface="Arial"/>
                <a:cs typeface="Arial"/>
              </a:rPr>
              <a:t> </a:t>
            </a:r>
            <a:r>
              <a:rPr spc="-320" dirty="0">
                <a:latin typeface="Arial"/>
                <a:cs typeface="Arial"/>
              </a:rPr>
              <a:t>Skewness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1485900"/>
            <a:ext cx="7703820" cy="1799589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017269" marR="5080" indent="-1004569">
              <a:lnSpc>
                <a:spcPts val="3379"/>
              </a:lnSpc>
              <a:spcBef>
                <a:spcPts val="595"/>
              </a:spcBef>
            </a:pPr>
            <a:r>
              <a:rPr sz="3200" spc="-235" dirty="0">
                <a:solidFill>
                  <a:srgbClr val="FFFFFF"/>
                </a:solidFill>
                <a:latin typeface="Arial"/>
                <a:cs typeface="Arial"/>
              </a:rPr>
              <a:t>Skewness 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-200" dirty="0">
                <a:solidFill>
                  <a:srgbClr val="FFFFFF"/>
                </a:solidFill>
                <a:latin typeface="Arial"/>
                <a:cs typeface="Arial"/>
              </a:rPr>
              <a:t>measure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asymmetry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36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valued</a:t>
            </a:r>
            <a:r>
              <a:rPr sz="3200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random</a:t>
            </a:r>
            <a:endParaRPr sz="3200">
              <a:latin typeface="Arial"/>
              <a:cs typeface="Arial"/>
            </a:endParaRPr>
          </a:p>
          <a:p>
            <a:pPr marL="1947545" marR="82550" indent="-1412240">
              <a:lnSpc>
                <a:spcPts val="3370"/>
              </a:lnSpc>
              <a:spcBef>
                <a:spcPts val="10"/>
              </a:spcBef>
            </a:pP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variable.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standardized 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3rd</a:t>
            </a:r>
            <a:r>
              <a:rPr sz="32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central  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moment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36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2050" y="5404358"/>
            <a:ext cx="151765" cy="57912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150" spc="1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150">
              <a:latin typeface="Wingdings"/>
              <a:cs typeface="Wingdings"/>
            </a:endParaRPr>
          </a:p>
          <a:p>
            <a:pPr marL="27305">
              <a:lnSpc>
                <a:spcPct val="100000"/>
              </a:lnSpc>
              <a:spcBef>
                <a:spcPts val="800"/>
              </a:spcBef>
            </a:pPr>
            <a:r>
              <a:rPr sz="1150" spc="1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1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4950" y="5463540"/>
            <a:ext cx="4318635" cy="5765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305" marR="5080" indent="-15240">
              <a:lnSpc>
                <a:spcPct val="100899"/>
              </a:lnSpc>
              <a:spcBef>
                <a:spcPts val="80"/>
              </a:spcBef>
            </a:pP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Positive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Skewness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indicates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long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right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tail 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Negative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Skewness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indicates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long left</a:t>
            </a:r>
            <a:r>
              <a:rPr sz="1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tail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3250" y="6056629"/>
            <a:ext cx="13652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1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6150" y="6018529"/>
            <a:ext cx="5438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Zero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Skewness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indicates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symmetry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around 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mean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90800" y="3200400"/>
            <a:ext cx="403860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9869" y="220979"/>
            <a:ext cx="61455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6325" algn="l"/>
              </a:tabLst>
            </a:pPr>
            <a:r>
              <a:rPr spc="-5" dirty="0"/>
              <a:t>NORMAL	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/>
          <p:nvPr/>
        </p:nvSpPr>
        <p:spPr>
          <a:xfrm>
            <a:off x="2057400" y="990600"/>
            <a:ext cx="54102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81000" y="4267200"/>
            <a:ext cx="8458200" cy="2057400"/>
            <a:chOff x="381000" y="4267200"/>
            <a:chExt cx="8458200" cy="2057400"/>
          </a:xfrm>
        </p:grpSpPr>
        <p:sp>
          <p:nvSpPr>
            <p:cNvPr id="5" name="object 5"/>
            <p:cNvSpPr/>
            <p:nvPr/>
          </p:nvSpPr>
          <p:spPr>
            <a:xfrm>
              <a:off x="381000" y="4495800"/>
              <a:ext cx="8458200" cy="1828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45260" y="4267199"/>
              <a:ext cx="5885180" cy="1297940"/>
            </a:xfrm>
            <a:custGeom>
              <a:avLst/>
              <a:gdLst/>
              <a:ahLst/>
              <a:cxnLst/>
              <a:rect l="l" t="t" r="r" b="b"/>
              <a:pathLst>
                <a:path w="5885180" h="1297939">
                  <a:moveTo>
                    <a:pt x="615950" y="1292860"/>
                  </a:moveTo>
                  <a:lnTo>
                    <a:pt x="38341" y="66078"/>
                  </a:lnTo>
                  <a:lnTo>
                    <a:pt x="68580" y="52070"/>
                  </a:lnTo>
                  <a:lnTo>
                    <a:pt x="2540" y="0"/>
                  </a:lnTo>
                  <a:lnTo>
                    <a:pt x="0" y="83820"/>
                  </a:lnTo>
                  <a:lnTo>
                    <a:pt x="30594" y="69659"/>
                  </a:lnTo>
                  <a:lnTo>
                    <a:pt x="607060" y="1297940"/>
                  </a:lnTo>
                  <a:lnTo>
                    <a:pt x="615950" y="1292860"/>
                  </a:lnTo>
                  <a:close/>
                </a:path>
                <a:path w="5885180" h="1297939">
                  <a:moveTo>
                    <a:pt x="5885180" y="82550"/>
                  </a:moveTo>
                  <a:lnTo>
                    <a:pt x="5869940" y="0"/>
                  </a:lnTo>
                  <a:lnTo>
                    <a:pt x="5812790" y="60960"/>
                  </a:lnTo>
                  <a:lnTo>
                    <a:pt x="5844108" y="70307"/>
                  </a:lnTo>
                  <a:lnTo>
                    <a:pt x="5485130" y="1294130"/>
                  </a:lnTo>
                  <a:lnTo>
                    <a:pt x="5492750" y="1296670"/>
                  </a:lnTo>
                  <a:lnTo>
                    <a:pt x="5852960" y="72948"/>
                  </a:lnTo>
                  <a:lnTo>
                    <a:pt x="5885180" y="825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78200" y="3539490"/>
            <a:ext cx="25400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FFFFFF"/>
                </a:solidFill>
                <a:latin typeface="Tahoma"/>
                <a:cs typeface="Tahoma"/>
              </a:rPr>
              <a:t>SKEWNESS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3269" y="3996690"/>
            <a:ext cx="1060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NEGATIVE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6600" y="3996690"/>
            <a:ext cx="993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4450" y="717550"/>
            <a:ext cx="65170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29354" algn="l"/>
              </a:tabLst>
            </a:pPr>
            <a:r>
              <a:rPr spc="-5" dirty="0"/>
              <a:t>CALCULATING	</a:t>
            </a:r>
            <a:r>
              <a:rPr dirty="0"/>
              <a:t>SKEWNESS</a:t>
            </a:r>
          </a:p>
        </p:txBody>
      </p:sp>
      <p:sp>
        <p:nvSpPr>
          <p:cNvPr id="3" name="object 3"/>
          <p:cNvSpPr/>
          <p:nvPr/>
        </p:nvSpPr>
        <p:spPr>
          <a:xfrm>
            <a:off x="2895600" y="2133600"/>
            <a:ext cx="3200400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000" y="4419600"/>
            <a:ext cx="28194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0600" y="4419600"/>
            <a:ext cx="3505200" cy="1447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84070" y="1637029"/>
            <a:ext cx="482917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Given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set of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returns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=</a:t>
            </a:r>
            <a:r>
              <a:rPr sz="2400" spc="-2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1,2…..T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559" y="3682408"/>
            <a:ext cx="8283575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sz="2450" i="1" spc="100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sˆ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estimated 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average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2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deviation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9380" y="717550"/>
            <a:ext cx="63646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SKEWNESS</a:t>
            </a:r>
            <a:r>
              <a:rPr spc="-40" dirty="0"/>
              <a:t> </a:t>
            </a:r>
            <a:r>
              <a:rPr spc="-5" dirty="0"/>
              <a:t>ADJUSTMENT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69" y="1983740"/>
            <a:ext cx="1492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0369" y="1939290"/>
            <a:ext cx="2887980" cy="94361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 gamma distribution is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  better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proxy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for skewed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portfolios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498910" y="1746310"/>
          <a:ext cx="5638800" cy="4751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4114800"/>
              </a:tblGrid>
              <a:tr h="4572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SKEWNESS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SD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measure to achieve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99%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-2.83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3.99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-2.00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3.61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-1.00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3.03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-0.67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0.00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2.33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1.59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2.83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7469" y="4004309"/>
            <a:ext cx="3357245" cy="86360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  <a:tabLst>
                <a:tab pos="2360295" algn="l"/>
                <a:tab pos="3343910" algn="l"/>
              </a:tabLst>
            </a:pP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SYMMETRIC	</a:t>
            </a:r>
            <a:r>
              <a:rPr sz="180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(NORMAL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DISTRIBUTION)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52800" y="4381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7250" y="717550"/>
            <a:ext cx="48901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63165" algn="l"/>
              </a:tabLst>
            </a:pPr>
            <a:r>
              <a:rPr spc="-10" dirty="0"/>
              <a:t>Example:	</a:t>
            </a:r>
            <a:r>
              <a:rPr spc="5" dirty="0"/>
              <a:t>Skewness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13939" y="1932939"/>
            <a:ext cx="4533265" cy="37465"/>
            <a:chOff x="2313939" y="1932939"/>
            <a:chExt cx="4533265" cy="37465"/>
          </a:xfrm>
        </p:grpSpPr>
        <p:sp>
          <p:nvSpPr>
            <p:cNvPr id="4" name="object 4"/>
            <p:cNvSpPr/>
            <p:nvPr/>
          </p:nvSpPr>
          <p:spPr>
            <a:xfrm>
              <a:off x="2326639" y="1945639"/>
              <a:ext cx="59690" cy="0"/>
            </a:xfrm>
            <a:custGeom>
              <a:avLst/>
              <a:gdLst/>
              <a:ahLst/>
              <a:cxnLst/>
              <a:rect l="l" t="t" r="r" b="b"/>
              <a:pathLst>
                <a:path w="59689">
                  <a:moveTo>
                    <a:pt x="0" y="0"/>
                  </a:moveTo>
                  <a:lnTo>
                    <a:pt x="59690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19019" y="1938019"/>
              <a:ext cx="59690" cy="0"/>
            </a:xfrm>
            <a:custGeom>
              <a:avLst/>
              <a:gdLst/>
              <a:ahLst/>
              <a:cxnLst/>
              <a:rect l="l" t="t" r="r" b="b"/>
              <a:pathLst>
                <a:path w="59689">
                  <a:moveTo>
                    <a:pt x="0" y="0"/>
                  </a:moveTo>
                  <a:lnTo>
                    <a:pt x="59690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92679" y="1962149"/>
              <a:ext cx="4344670" cy="0"/>
            </a:xfrm>
            <a:custGeom>
              <a:avLst/>
              <a:gdLst/>
              <a:ahLst/>
              <a:cxnLst/>
              <a:rect l="l" t="t" r="r" b="b"/>
              <a:pathLst>
                <a:path w="4344670">
                  <a:moveTo>
                    <a:pt x="0" y="0"/>
                  </a:moveTo>
                  <a:lnTo>
                    <a:pt x="434467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78709" y="1948179"/>
              <a:ext cx="4344670" cy="0"/>
            </a:xfrm>
            <a:custGeom>
              <a:avLst/>
              <a:gdLst/>
              <a:ahLst/>
              <a:cxnLst/>
              <a:rect l="l" t="t" r="r" b="b"/>
              <a:pathLst>
                <a:path w="4344670">
                  <a:moveTo>
                    <a:pt x="0" y="0"/>
                  </a:moveTo>
                  <a:lnTo>
                    <a:pt x="4344670" y="0"/>
                  </a:lnTo>
                </a:path>
              </a:pathLst>
            </a:custGeom>
            <a:ln w="165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37349" y="1962149"/>
              <a:ext cx="101600" cy="0"/>
            </a:xfrm>
            <a:custGeom>
              <a:avLst/>
              <a:gdLst/>
              <a:ahLst/>
              <a:cxnLst/>
              <a:rect l="l" t="t" r="r" b="b"/>
              <a:pathLst>
                <a:path w="101600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306320" y="1605279"/>
            <a:ext cx="4531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sz="2400" b="1" i="1" spc="-15" dirty="0">
                <a:solidFill>
                  <a:srgbClr val="FFFFFF"/>
                </a:solidFill>
                <a:latin typeface="Arial"/>
                <a:cs typeface="Arial"/>
              </a:rPr>
              <a:t>Positively </a:t>
            </a:r>
            <a:r>
              <a:rPr sz="2400" b="1" i="1" spc="-30" dirty="0">
                <a:solidFill>
                  <a:srgbClr val="FFFFFF"/>
                </a:solidFill>
                <a:latin typeface="Arial"/>
                <a:cs typeface="Arial"/>
              </a:rPr>
              <a:t>Skewed</a:t>
            </a:r>
            <a:r>
              <a:rPr sz="2400" b="1" i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i="1" spc="-30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723380" y="1932939"/>
            <a:ext cx="157480" cy="23495"/>
            <a:chOff x="6723380" y="1932939"/>
            <a:chExt cx="157480" cy="23495"/>
          </a:xfrm>
        </p:grpSpPr>
        <p:sp>
          <p:nvSpPr>
            <p:cNvPr id="11" name="object 11"/>
            <p:cNvSpPr/>
            <p:nvPr/>
          </p:nvSpPr>
          <p:spPr>
            <a:xfrm>
              <a:off x="6723380" y="1948179"/>
              <a:ext cx="101600" cy="0"/>
            </a:xfrm>
            <a:custGeom>
              <a:avLst/>
              <a:gdLst/>
              <a:ahLst/>
              <a:cxnLst/>
              <a:rect l="l" t="t" r="r" b="b"/>
              <a:pathLst>
                <a:path w="101600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165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32600" y="1945639"/>
              <a:ext cx="48260" cy="0"/>
            </a:xfrm>
            <a:custGeom>
              <a:avLst/>
              <a:gdLst/>
              <a:ahLst/>
              <a:cxnLst/>
              <a:rect l="l" t="t" r="r" b="b"/>
              <a:pathLst>
                <a:path w="48259">
                  <a:moveTo>
                    <a:pt x="0" y="0"/>
                  </a:moveTo>
                  <a:lnTo>
                    <a:pt x="48260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24980" y="1938019"/>
              <a:ext cx="48260" cy="0"/>
            </a:xfrm>
            <a:custGeom>
              <a:avLst/>
              <a:gdLst/>
              <a:ahLst/>
              <a:cxnLst/>
              <a:rect l="l" t="t" r="r" b="b"/>
              <a:pathLst>
                <a:path w="48259">
                  <a:moveTo>
                    <a:pt x="0" y="0"/>
                  </a:moveTo>
                  <a:lnTo>
                    <a:pt x="48260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34669" y="2239009"/>
            <a:ext cx="1492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7569" y="2033270"/>
            <a:ext cx="7700009" cy="227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9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Suppose that we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live in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neighborhood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100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homes;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99 of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them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sell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for $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100,000,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sells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for $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1,000,000.The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median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and the mode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 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$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100,000,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but the mean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$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109,000.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Hence, 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has been  "pulled" upward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right )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existence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of one home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(outlier) in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 neighborhood.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669" y="4645659"/>
            <a:ext cx="17335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" dirty="0">
                <a:solidFill>
                  <a:srgbClr val="00CCFF"/>
                </a:solidFill>
                <a:latin typeface="Wingdings"/>
                <a:cs typeface="Wingdings"/>
              </a:rPr>
              <a:t></a:t>
            </a:r>
            <a:endParaRPr sz="1550">
              <a:latin typeface="Wingdings"/>
              <a:cs typeface="Wingding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7569" y="4577079"/>
            <a:ext cx="7625715" cy="135255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ct val="87600"/>
              </a:lnSpc>
              <a:spcBef>
                <a:spcPts val="455"/>
              </a:spcBef>
            </a:pP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spc="-27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negatively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skewed 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mean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less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than 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median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less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mode. 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400" spc="-210" dirty="0">
                <a:solidFill>
                  <a:srgbClr val="FFFFFF"/>
                </a:solidFill>
                <a:latin typeface="Arial"/>
                <a:cs typeface="Arial"/>
              </a:rPr>
              <a:t>case,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there 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large,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negative 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outlier </a:t>
            </a:r>
            <a:r>
              <a:rPr sz="2400" spc="-34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tend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“pull"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mean 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downward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(to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left</a:t>
            </a:r>
            <a:r>
              <a:rPr sz="24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9860" y="59690"/>
            <a:ext cx="6152515" cy="1247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643890" marR="5080" indent="-631190">
              <a:lnSpc>
                <a:spcPct val="100400"/>
              </a:lnSpc>
              <a:spcBef>
                <a:spcPts val="80"/>
              </a:spcBef>
            </a:pPr>
            <a:r>
              <a:rPr sz="4000" spc="-5" dirty="0"/>
              <a:t>Spreadsheet </a:t>
            </a:r>
            <a:r>
              <a:rPr sz="4000" dirty="0"/>
              <a:t>- </a:t>
            </a:r>
            <a:r>
              <a:rPr sz="4000" spc="-5" dirty="0"/>
              <a:t>for Positively  Skewed</a:t>
            </a:r>
            <a:r>
              <a:rPr sz="4000" spc="-20" dirty="0"/>
              <a:t> </a:t>
            </a:r>
            <a:r>
              <a:rPr sz="4000" spc="-5" dirty="0"/>
              <a:t>Distribution…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3820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378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SKEWWNESS and KURTOSIS    Presented by D. V. Patil  Assistant Professor Dept. Animal Genetics and Breeding,  Nagpur Veterinary College, Nagpur</vt:lpstr>
      <vt:lpstr>“Mathematics is the only science  where one never knows what one  is talking about nor whether what  is said is true” - Bertrand Russell</vt:lpstr>
      <vt:lpstr>SKEWNESS  AND KURTOSIS</vt:lpstr>
      <vt:lpstr>Defining Skewness</vt:lpstr>
      <vt:lpstr>NORMAL DISTRIBUTION</vt:lpstr>
      <vt:lpstr>CALCULATING SKEWNESS</vt:lpstr>
      <vt:lpstr>SKEWNESS ADJUSTMENT</vt:lpstr>
      <vt:lpstr>Example: Skewness</vt:lpstr>
      <vt:lpstr>Spreadsheet - for Positively  Skewed Distribution…</vt:lpstr>
      <vt:lpstr>Slide 10</vt:lpstr>
      <vt:lpstr>DEFINING KURTOSIS</vt:lpstr>
      <vt:lpstr>KURTOSIS</vt:lpstr>
      <vt:lpstr>CALCULATING KURTOSIS</vt:lpstr>
      <vt:lpstr>Example: Kurtosis</vt:lpstr>
      <vt:lpstr>SOURCES</vt:lpstr>
      <vt:lpstr>THANK YOU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SKEWNESS  AND  KURTOSIS</dc:title>
  <dc:creator>PERFECTIONIST</dc:creator>
  <cp:lastModifiedBy>owner</cp:lastModifiedBy>
  <cp:revision>2</cp:revision>
  <dcterms:created xsi:type="dcterms:W3CDTF">2020-06-25T10:51:59Z</dcterms:created>
  <dcterms:modified xsi:type="dcterms:W3CDTF">2021-06-22T05:40:05Z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2008-05-08T00:00:00Z</vt:filetime>
  </property>
  <property fmtid="{D5CDD505-2E9C-101B-9397-08002B2CF9AE}" pid="3" name="Creator">
    <vt:lpwstr>Impress</vt:lpwstr>
  </property>
  <property fmtid="{D5CDD505-2E9C-101B-9397-08002B2CF9AE}" pid="4" name="LastSaved">
    <vt:filetime>2020-06-25T00:00:00Z</vt:filetime>
  </property>
</Properties>
</file>